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104" r:id="rId11"/>
    <p:sldId id="2096" r:id="rId12"/>
    <p:sldId id="2095" r:id="rId13"/>
    <p:sldId id="2087" r:id="rId14"/>
    <p:sldId id="2088" r:id="rId15"/>
    <p:sldId id="2091" r:id="rId16"/>
    <p:sldId id="2092" r:id="rId17"/>
    <p:sldId id="2089" r:id="rId18"/>
    <p:sldId id="2098" r:id="rId19"/>
    <p:sldId id="2099" r:id="rId20"/>
    <p:sldId id="2100" r:id="rId21"/>
    <p:sldId id="2101" r:id="rId22"/>
    <p:sldId id="2102" r:id="rId23"/>
    <p:sldId id="2103" r:id="rId24"/>
    <p:sldId id="2094" r:id="rId25"/>
    <p:sldId id="2093" r:id="rId26"/>
    <p:sldId id="266" r:id="rId27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/>
    <p:restoredTop sz="96197" autoAdjust="0"/>
  </p:normalViewPr>
  <p:slideViewPr>
    <p:cSldViewPr snapToGrid="0" snapToObjects="1">
      <p:cViewPr varScale="1">
        <p:scale>
          <a:sx n="72" d="100"/>
          <a:sy n="72" d="100"/>
        </p:scale>
        <p:origin x="2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866463" y="2019532"/>
            <a:ext cx="5578771" cy="215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BAAI/bge-small-en-v1.5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Int/float/multilingual-E5-small</a:t>
            </a:r>
          </a:p>
          <a:p>
            <a:endParaRPr lang="en-US" dirty="0"/>
          </a:p>
        </p:txBody>
      </p:sp>
      <p:pic>
        <p:nvPicPr>
          <p:cNvPr id="15" name="Picture 1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4A525637-6CEF-97B3-F1E7-9FB46D33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409" y="2459411"/>
            <a:ext cx="5732064" cy="4518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8DC03-20C5-5DF4-8964-A091025F6C5D}"/>
              </a:ext>
            </a:extLst>
          </p:cNvPr>
          <p:cNvSpPr txBox="1"/>
          <p:nvPr/>
        </p:nvSpPr>
        <p:spPr>
          <a:xfrm>
            <a:off x="7403769" y="7435702"/>
            <a:ext cx="81290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 i="1" dirty="0">
                <a:solidFill>
                  <a:srgbClr val="1F497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 </a:t>
            </a: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 of the Train Dataset projected onto a 2-dimensional vector space with the query (red X) and the retrieved documents (green circle) as highlighted.</a:t>
            </a:r>
            <a:endParaRPr lang="en-US" sz="24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4419D-7510-440C-B7A4-E13EF08E255B}"/>
              </a:ext>
            </a:extLst>
          </p:cNvPr>
          <p:cNvSpPr txBox="1"/>
          <p:nvPr/>
        </p:nvSpPr>
        <p:spPr>
          <a:xfrm>
            <a:off x="597303" y="1484532"/>
            <a:ext cx="545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 embedding models considered here are :</a:t>
            </a:r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4" y="2042523"/>
            <a:ext cx="8975410" cy="4642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3" y="665868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422969" y="6802527"/>
            <a:ext cx="6834619" cy="316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9FF6F-38FF-C890-37EE-6959F33D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3" y="7224401"/>
            <a:ext cx="7772400" cy="2323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764B9-DB06-4138-8BBD-9E5A11050975}"/>
              </a:ext>
            </a:extLst>
          </p:cNvPr>
          <p:cNvSpPr txBox="1"/>
          <p:nvPr/>
        </p:nvSpPr>
        <p:spPr>
          <a:xfrm>
            <a:off x="804674" y="9467126"/>
            <a:ext cx="911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Inference time for multi-query attention when compared to multi-head attention</a:t>
            </a:r>
            <a:r>
              <a:rPr lang="en-US" sz="18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[source: (</a:t>
            </a:r>
            <a:r>
              <a:rPr lang="en-US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2019)]</a:t>
            </a:r>
            <a:endParaRPr lang="en-US" sz="1800" dirty="0">
              <a:solidFill>
                <a:srgbClr val="1F497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(RAG).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/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blipFill>
                <a:blip r:embed="rId3"/>
                <a:stretch>
                  <a:fillRect t="-66000" b="-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/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blipFill>
                <a:blip r:embed="rId4"/>
                <a:stretch>
                  <a:fillRect t="-65000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/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𝑖𝑑𝑒𝑎𝑙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𝑖𝑑𝑒𝑎𝑙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blipFill>
                <a:blip r:embed="rId5"/>
                <a:stretch>
                  <a:fillRect t="-58654" b="-7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/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Content Placeholder 1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00A13DF-9CF6-7503-DC6E-E1EA6CDDD4C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30679" y="2048256"/>
            <a:ext cx="7018738" cy="3997004"/>
          </a:xfrm>
          <a:prstGeom prst="rect">
            <a:avLst/>
          </a:prstGeom>
        </p:spPr>
      </p:pic>
      <p:pic>
        <p:nvPicPr>
          <p:cNvPr id="3" name="Picture 2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BBC3249-1800-89EA-2C0D-FA65448C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70" y="1970468"/>
            <a:ext cx="6721062" cy="3861461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B7986B7-1D84-6346-95D4-94AC48EB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7" y="6111677"/>
            <a:ext cx="6571180" cy="3775349"/>
          </a:xfrm>
          <a:prstGeom prst="rect">
            <a:avLst/>
          </a:prstGeom>
        </p:spPr>
      </p:pic>
      <p:pic>
        <p:nvPicPr>
          <p:cNvPr id="5" name="Picture 4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366905BC-0783-08BF-8849-6DA48305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794" y="5831929"/>
            <a:ext cx="7018738" cy="403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B44A3-C0EB-0F5C-6FD5-95D61A302DB8}"/>
              </a:ext>
            </a:extLst>
          </p:cNvPr>
          <p:cNvSpPr txBox="1"/>
          <p:nvPr/>
        </p:nvSpPr>
        <p:spPr>
          <a:xfrm>
            <a:off x="2633472" y="1298124"/>
            <a:ext cx="132119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F21C-BE7F-831E-C509-E1A928FCFF52}"/>
              </a:ext>
            </a:extLst>
          </p:cNvPr>
          <p:cNvSpPr txBox="1"/>
          <p:nvPr/>
        </p:nvSpPr>
        <p:spPr>
          <a:xfrm>
            <a:off x="11008519" y="1313754"/>
            <a:ext cx="112402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Mistral</a:t>
            </a:r>
          </a:p>
        </p:txBody>
      </p:sp>
    </p:spTree>
    <p:extLst>
      <p:ext uri="{BB962C8B-B14F-4D97-AF65-F5344CB8AC3E}">
        <p14:creationId xmlns:p14="http://schemas.microsoft.com/office/powerpoint/2010/main" val="37514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- 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5078814" y="9540660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Cross Encoder Evaluation with Multi-query Expansion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47E914-6D6D-CCCE-33FF-B3C05B15E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58541"/>
              </p:ext>
            </p:extLst>
          </p:nvPr>
        </p:nvGraphicFramePr>
        <p:xfrm>
          <a:off x="841250" y="1793165"/>
          <a:ext cx="12856462" cy="27596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33470">
                  <a:extLst>
                    <a:ext uri="{9D8B030D-6E8A-4147-A177-3AD203B41FA5}">
                      <a16:colId xmlns:a16="http://schemas.microsoft.com/office/drawing/2014/main" val="644162025"/>
                    </a:ext>
                  </a:extLst>
                </a:gridCol>
                <a:gridCol w="2386849">
                  <a:extLst>
                    <a:ext uri="{9D8B030D-6E8A-4147-A177-3AD203B41FA5}">
                      <a16:colId xmlns:a16="http://schemas.microsoft.com/office/drawing/2014/main" val="2372979228"/>
                    </a:ext>
                  </a:extLst>
                </a:gridCol>
                <a:gridCol w="2649098">
                  <a:extLst>
                    <a:ext uri="{9D8B030D-6E8A-4147-A177-3AD203B41FA5}">
                      <a16:colId xmlns:a16="http://schemas.microsoft.com/office/drawing/2014/main" val="3766835486"/>
                    </a:ext>
                  </a:extLst>
                </a:gridCol>
                <a:gridCol w="2389746">
                  <a:extLst>
                    <a:ext uri="{9D8B030D-6E8A-4147-A177-3AD203B41FA5}">
                      <a16:colId xmlns:a16="http://schemas.microsoft.com/office/drawing/2014/main" val="572704927"/>
                    </a:ext>
                  </a:extLst>
                </a:gridCol>
                <a:gridCol w="2797299">
                  <a:extLst>
                    <a:ext uri="{9D8B030D-6E8A-4147-A177-3AD203B41FA5}">
                      <a16:colId xmlns:a16="http://schemas.microsoft.com/office/drawing/2014/main" val="3930778910"/>
                    </a:ext>
                  </a:extLst>
                </a:gridCol>
              </a:tblGrid>
              <a:tr h="650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answer_relevancy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605783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0.15079365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0.42357456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0.5287953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0.86728088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008351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0.15873016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0.44818182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0.53343058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0.87026892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24952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EEF9A1-AB9D-6738-9D0C-1BD158B15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88395"/>
              </p:ext>
            </p:extLst>
          </p:nvPr>
        </p:nvGraphicFramePr>
        <p:xfrm>
          <a:off x="841251" y="5724144"/>
          <a:ext cx="12856461" cy="320897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04413">
                  <a:extLst>
                    <a:ext uri="{9D8B030D-6E8A-4147-A177-3AD203B41FA5}">
                      <a16:colId xmlns:a16="http://schemas.microsoft.com/office/drawing/2014/main" val="382836066"/>
                    </a:ext>
                  </a:extLst>
                </a:gridCol>
                <a:gridCol w="2604413">
                  <a:extLst>
                    <a:ext uri="{9D8B030D-6E8A-4147-A177-3AD203B41FA5}">
                      <a16:colId xmlns:a16="http://schemas.microsoft.com/office/drawing/2014/main" val="3288980049"/>
                    </a:ext>
                  </a:extLst>
                </a:gridCol>
                <a:gridCol w="2538171">
                  <a:extLst>
                    <a:ext uri="{9D8B030D-6E8A-4147-A177-3AD203B41FA5}">
                      <a16:colId xmlns:a16="http://schemas.microsoft.com/office/drawing/2014/main" val="610583647"/>
                    </a:ext>
                  </a:extLst>
                </a:gridCol>
                <a:gridCol w="2560252">
                  <a:extLst>
                    <a:ext uri="{9D8B030D-6E8A-4147-A177-3AD203B41FA5}">
                      <a16:colId xmlns:a16="http://schemas.microsoft.com/office/drawing/2014/main" val="300563328"/>
                    </a:ext>
                  </a:extLst>
                </a:gridCol>
                <a:gridCol w="2549212">
                  <a:extLst>
                    <a:ext uri="{9D8B030D-6E8A-4147-A177-3AD203B41FA5}">
                      <a16:colId xmlns:a16="http://schemas.microsoft.com/office/drawing/2014/main" val="813646978"/>
                    </a:ext>
                  </a:extLst>
                </a:gridCol>
              </a:tblGrid>
              <a:tr h="8200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NDCG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Precision@K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Recall@K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712224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0.43041579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0.45047393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0.26530612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0.42531915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160648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0.46337701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0.47730937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0.27536232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0.46677632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681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744CA7-04ED-1998-25C9-CFD6E682B521}"/>
              </a:ext>
            </a:extLst>
          </p:cNvPr>
          <p:cNvSpPr txBox="1"/>
          <p:nvPr/>
        </p:nvSpPr>
        <p:spPr>
          <a:xfrm>
            <a:off x="969266" y="8933117"/>
            <a:ext cx="1194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with cross-encoder re-ranking and without multi-query expansion and int/float/multilingual-E5-small embedding. Here K = 3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F2F45-F3F5-43DD-353F-44FAE2B71E71}"/>
              </a:ext>
            </a:extLst>
          </p:cNvPr>
          <p:cNvSpPr txBox="1"/>
          <p:nvPr/>
        </p:nvSpPr>
        <p:spPr>
          <a:xfrm>
            <a:off x="841250" y="4489151"/>
            <a:ext cx="11256608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with cross-encoder re-ranking and without multi-query expansion and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RAG Optimization – Token Optimization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6D4AA-6CF3-C3EC-8130-529BFE52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42047"/>
              </p:ext>
            </p:extLst>
          </p:nvPr>
        </p:nvGraphicFramePr>
        <p:xfrm>
          <a:off x="292608" y="1803291"/>
          <a:ext cx="15878299" cy="715481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63254">
                  <a:extLst>
                    <a:ext uri="{9D8B030D-6E8A-4147-A177-3AD203B41FA5}">
                      <a16:colId xmlns:a16="http://schemas.microsoft.com/office/drawing/2014/main" val="71462443"/>
                    </a:ext>
                  </a:extLst>
                </a:gridCol>
                <a:gridCol w="2039496">
                  <a:extLst>
                    <a:ext uri="{9D8B030D-6E8A-4147-A177-3AD203B41FA5}">
                      <a16:colId xmlns:a16="http://schemas.microsoft.com/office/drawing/2014/main" val="244325561"/>
                    </a:ext>
                  </a:extLst>
                </a:gridCol>
                <a:gridCol w="1394046">
                  <a:extLst>
                    <a:ext uri="{9D8B030D-6E8A-4147-A177-3AD203B41FA5}">
                      <a16:colId xmlns:a16="http://schemas.microsoft.com/office/drawing/2014/main" val="1174325525"/>
                    </a:ext>
                  </a:extLst>
                </a:gridCol>
                <a:gridCol w="2083996">
                  <a:extLst>
                    <a:ext uri="{9D8B030D-6E8A-4147-A177-3AD203B41FA5}">
                      <a16:colId xmlns:a16="http://schemas.microsoft.com/office/drawing/2014/main" val="254749928"/>
                    </a:ext>
                  </a:extLst>
                </a:gridCol>
                <a:gridCol w="1658062">
                  <a:extLst>
                    <a:ext uri="{9D8B030D-6E8A-4147-A177-3AD203B41FA5}">
                      <a16:colId xmlns:a16="http://schemas.microsoft.com/office/drawing/2014/main" val="3318375322"/>
                    </a:ext>
                  </a:extLst>
                </a:gridCol>
                <a:gridCol w="2140671">
                  <a:extLst>
                    <a:ext uri="{9D8B030D-6E8A-4147-A177-3AD203B41FA5}">
                      <a16:colId xmlns:a16="http://schemas.microsoft.com/office/drawing/2014/main" val="564170530"/>
                    </a:ext>
                  </a:extLst>
                </a:gridCol>
                <a:gridCol w="2601937">
                  <a:extLst>
                    <a:ext uri="{9D8B030D-6E8A-4147-A177-3AD203B41FA5}">
                      <a16:colId xmlns:a16="http://schemas.microsoft.com/office/drawing/2014/main" val="1719819787"/>
                    </a:ext>
                  </a:extLst>
                </a:gridCol>
                <a:gridCol w="2196837">
                  <a:extLst>
                    <a:ext uri="{9D8B030D-6E8A-4147-A177-3AD203B41FA5}">
                      <a16:colId xmlns:a16="http://schemas.microsoft.com/office/drawing/2014/main" val="3526875365"/>
                    </a:ext>
                  </a:extLst>
                </a:gridCol>
              </a:tblGrid>
              <a:tr h="7655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Optimization Mechanism</a:t>
                      </a: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answer_relevancy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before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after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13779846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Byte-Pair Encoding (BPE)</a:t>
                      </a: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0.13492063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0.40212766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0.62119522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0.000725259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816718707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BPE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0.34854167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0.2159347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0.000505909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226554132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0.29413717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0.49645385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0.002064672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37858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0.30331858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0.4241718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0.001143125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4861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0.32599119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0.55996955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0.00531563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31373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0.38459916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0.21075163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0.002783883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172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193331-C181-BC52-EC44-8C0137EF052D}"/>
              </a:ext>
            </a:extLst>
          </p:cNvPr>
          <p:cNvSpPr txBox="1"/>
          <p:nvPr/>
        </p:nvSpPr>
        <p:spPr>
          <a:xfrm>
            <a:off x="292608" y="1326879"/>
            <a:ext cx="877381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 Optimization Evaluated with RAGAS and Token Count</a:t>
            </a:r>
          </a:p>
        </p:txBody>
      </p:sp>
    </p:spTree>
    <p:extLst>
      <p:ext uri="{BB962C8B-B14F-4D97-AF65-F5344CB8AC3E}">
        <p14:creationId xmlns:p14="http://schemas.microsoft.com/office/powerpoint/2010/main" val="27383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4319-FB2D-BDE3-F1D3-BCDC84E4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7756-CC09-ACF6-7D19-D3AB353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9996C-B58F-2A5E-BD11-84100F3DBB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2266950"/>
            <a:ext cx="14369904" cy="6163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Mistral (7B) outperformed Llama-2 (7B) as a zero-shot recommender for airlines, especially when integrated with a knowledge graph (KG), showing higher accuracy and relevance.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KG integration significantly improved recommendation metrics, with Mistral benefiting more due to its advanced architecture, including Sliding Window Attention and KV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Techniques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Among token optimization methods, Byte-Pair Encoding (BPE) was most effective, preserving context better than other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Enhancements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Cross-encoder re-ranking and multi-query expansion improved retrieval accuracy, especially in multilingual settings.</a:t>
            </a:r>
          </a:p>
        </p:txBody>
      </p:sp>
    </p:spTree>
    <p:extLst>
      <p:ext uri="{BB962C8B-B14F-4D97-AF65-F5344CB8AC3E}">
        <p14:creationId xmlns:p14="http://schemas.microsoft.com/office/powerpoint/2010/main" val="222953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Exploring Other Large 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Knowledge Graphs into RAG System with Sherlock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Finetuning and Re-ranking could be applied to the Zero-shot recommender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Applying BPE to the Zero-shot recommender system.</a:t>
            </a:r>
            <a:endParaRPr lang="en-US" sz="28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Length, time consumption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Context aware 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 – page wise. Semantic chunking –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83186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907024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different sources that are related.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9E8B-9DBD-1EC2-2CA3-B0B91210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Mistral (7B) Working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61CF4-E528-8B6E-FEE3-F0D817AF6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0242" y="1745475"/>
            <a:ext cx="4987500" cy="55881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44D24-AA93-EE18-F1B3-DC3CF37A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445F3-F2D3-65AF-8271-E87835AA1B0E}"/>
              </a:ext>
            </a:extLst>
          </p:cNvPr>
          <p:cNvSpPr txBox="1"/>
          <p:nvPr/>
        </p:nvSpPr>
        <p:spPr>
          <a:xfrm>
            <a:off x="675870" y="2357584"/>
            <a:ext cx="8645944" cy="343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4 tokens from the input is passed to the 4th token of the Layer 1 which passed to the 7th token of layer 2. Even though the 1st token is not directly related to the 7th token, its related via the layer 1 which contains the information about the 1st token. (Jiang et al. 2023).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606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 Dataset.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8986</TotalTime>
  <Words>2017</Words>
  <Application>Microsoft Macintosh PowerPoint</Application>
  <PresentationFormat>Custom</PresentationFormat>
  <Paragraphs>252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 Narrow</vt:lpstr>
      <vt:lpstr>Arial</vt:lpstr>
      <vt:lpstr>Calibri</vt:lpstr>
      <vt:lpstr>Cambria Math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Mistral (7B) Working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Results</vt:lpstr>
      <vt:lpstr>Results - RAG Optimization – Fine-tuned Embeddings</vt:lpstr>
      <vt:lpstr>Results – Cross Encoder Evaluation with Multi-query Expansion</vt:lpstr>
      <vt:lpstr>Results – RAG Optimization – Token Optimization</vt:lpstr>
      <vt:lpstr>Conclusion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97</cp:revision>
  <dcterms:created xsi:type="dcterms:W3CDTF">2020-02-03T12:20:39Z</dcterms:created>
  <dcterms:modified xsi:type="dcterms:W3CDTF">2024-08-27T15:48:54Z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